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3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3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5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1F1C-EEF6-433A-8E55-369CDBCAD88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8997-D651-40F0-8A39-50BA44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8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Ww-bTkNXLAhWGGD4KHcwvCogQjRwIBw&amp;url=http%3A%2F%2Fwww.slideshare.net%2Ffaizchhipa%2Fbba-vi-income-tax-u-1-residential-status-and-its-effect-on-tax-incidence&amp;bvm=bv.117218890,d.cWw&amp;psig=AFQjCNHW-KZAx3bgiY4DSe8YVO6IJ4YxXA&amp;ust=145876483304065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rct=j&amp;q=&amp;esrc=s&amp;source=images&amp;cd=&amp;cad=rja&amp;uact=8&amp;ved=0ahUKEwjG_r_FkdXLAhXB4D4KHd8cCn4QjRwIBw&amp;url=https%3A%2F%2Fwww.boundless.com%2Feconomics%2Ftextbooks%2Fboundless-economics-textbook%2Ftaxes-and-public-finance-16%2Fprogressive-proportional-and-regressive-taxes-86%2Ftax-incidence-and-elasticity-328-12425%2F&amp;bvm=bv.117218890,d.cWw&amp;psig=AFQjCNHuulcyQEO8WDF-GsS82qkKfgVW5w&amp;ust=1458765072948814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source=images&amp;cd=&amp;cad=rja&amp;uact=8&amp;ved=0ahUKEwj15sG8lNXLAhXFFj4KHfZwDScQjRwIBw&amp;url=http%3A%2F%2Fwww.allinalldetails.com%2Ftag%2Ftax%2F&amp;bvm=bv.117218890,d.cWw&amp;psig=AFQjCNEx8U_y_jg5j2jtuJsLVbczNhwUuw&amp;ust=1458765856164093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b-ObhtdLLAhWFQSYKHaVDDa0QjRwIBw&amp;url=http://dreasjewelry.com/taxes/&amp;psig=AFQjCNHPjIDilUuoMOkbsNuIJILMvvJfQg&amp;ust=145867170273718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ioh9m5udLLAhWFTCYKHU7jDV0QjRwIBw&amp;url=http://www.quotehd.com/quotes/words/levied&amp;bvm=bv.117218890,d.eWE&amp;psig=AFQjCNEe8OD07RifULdcjTl_BlL_FlFP1A&amp;ust=145867270035184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ahUKEwjGsb6OvNLLAhWG6SYKHdQMCXoQjRwIBw&amp;url=http://slideplayer.com/slide/7410691/&amp;bvm=bv.117218890,d.eWE&amp;psig=AFQjCNEyKp2htv-NLlAxkkotfDA5RCFSlw&amp;ust=145867342744543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0ahUKEwi2qNXTvdLLAhVGbSYKHYKtD2cQjRwIBw&amp;url=https://en.wikipedia.org/wiki/FairTax&amp;bvm=bv.117218890,d.eWE&amp;psig=AFQjCNE1kEy63tpat9JUVGdZwwhGRxjxDQ&amp;ust=145867378425164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jVieDF3NTLAhVEGz4KHYtYA4YQjRwIBw&amp;url=http%3A%2F%2Fwww.detroitd4.com%2F%23!Delinquent-Property-Tax-Information%2Fa9d50%2F56cdf01f0cf26bd1d3ed44ee&amp;psig=AFQjCNGccuFlrX-Mso94tI608xfJE4JClw&amp;ust=145875084999026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source=images&amp;cd=&amp;ved=0ahUKEwjS4JOAitXLAhUF2T4KHdrhDoYQjRwIBw&amp;url=http%3A%2F%2Fnhlabornews.com%2F2013%2F02%2Fthe-nh-tax-system-unfairly-takes-more-from-middle-and-low-income-families%2F&amp;bvm=bv.117218890,d.cWw&amp;psig=AFQjCNFXaI24fh-IN-pI0G5tk_rJQIuHPg&amp;ust=145876303948140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ved=0ahUKEwjnpOmpjNXLAhWBHT4KHf0FDIoQjRwIBw&amp;url=http%3A%2F%2Fthirdandstate.org%2F2013%2Fjanuary%2Fwhat-progressive-tax-looks&amp;bvm=bv.117218890,d.cWw&amp;psig=AFQjCNGgI4FR97lMAq1uT6Ykx1_kr-KeVw&amp;ust=1458763673608499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ved=0ahUKEwis9f77jtXLAhUFNj4KHUSBDoYQjRwIBw&amp;url=https%3A%2F%2Fwww.youtube.com%2Fwatch%3Fv%3DOsGd6FWnY_0&amp;bvm=bv.117218890,d.cWw&amp;psig=AFQjCNHBNP6-q7bU-CpKxxkQuKmAVHK19w&amp;ust=145876437372487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038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14:</a:t>
            </a:r>
            <a:br>
              <a:rPr lang="en-US" dirty="0" smtClean="0"/>
            </a:br>
            <a:r>
              <a:rPr lang="en-US" dirty="0" smtClean="0"/>
              <a:t>Government Revenue and Spending</a:t>
            </a:r>
            <a:br>
              <a:rPr lang="en-US" dirty="0" smtClean="0"/>
            </a:br>
            <a:r>
              <a:rPr lang="en-US" dirty="0" smtClean="0"/>
              <a:t>Section 1: </a:t>
            </a:r>
            <a:br>
              <a:rPr lang="en-US" dirty="0" smtClean="0"/>
            </a:br>
            <a:r>
              <a:rPr lang="en-US" dirty="0" smtClean="0"/>
              <a:t>How Taxes Work</a:t>
            </a:r>
            <a:br>
              <a:rPr lang="en-US" dirty="0" smtClean="0"/>
            </a:br>
            <a:r>
              <a:rPr lang="en-US" dirty="0" smtClean="0"/>
              <a:t>pgs.410-419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7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Pays the Tax?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incidence of a tax </a:t>
            </a:r>
            <a:r>
              <a:rPr lang="en-US" dirty="0" smtClean="0"/>
              <a:t>is the final burden of that tax. In other words, it is the impact of the tax on a taxpayer.</a:t>
            </a:r>
          </a:p>
          <a:p>
            <a:r>
              <a:rPr lang="en-US" dirty="0" smtClean="0"/>
              <a:t>For example, taxes imposed on businesses may get passed on to the consumer in the form of higher prices.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.slidesharecdn.com/bbaviincometaxu-1residentialstatusanditseffectontaxincidence-141230054448-conversion-gate02/95/residential-status-and-its-effect-on-tax-incidence-15-638.jpg?cb=14199184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5529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5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Elasticity on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 product has elastic demand, the seller pays more of the tax, b/c the seller faces decreased quantity demanded if the prices rise.</a:t>
            </a:r>
          </a:p>
          <a:p>
            <a:r>
              <a:rPr lang="en-US" dirty="0" smtClean="0"/>
              <a:t>If the product has inelastic demand, the consumer pays more of the tax in the form of higher prices.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146" name="Picture 2" descr="https://figures.boundless.com/20923/large/ncidence-28producer-29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5339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6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Taxes on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Impact 1 - </a:t>
            </a:r>
            <a:r>
              <a:rPr lang="en-US" b="1" dirty="0" smtClean="0"/>
              <a:t>Resource Allocation</a:t>
            </a:r>
            <a:r>
              <a:rPr lang="en-US" dirty="0" smtClean="0"/>
              <a:t>, a tax placed on a good or service will increase the costs of production and therefore shift the supply curve to the left.</a:t>
            </a:r>
          </a:p>
          <a:p>
            <a:r>
              <a:rPr lang="en-US" dirty="0" smtClean="0"/>
              <a:t>Impact 2 – </a:t>
            </a:r>
            <a:r>
              <a:rPr lang="en-US" b="1" dirty="0" smtClean="0"/>
              <a:t>Productivity &amp; Growth</a:t>
            </a:r>
            <a:r>
              <a:rPr lang="en-US" dirty="0" smtClean="0"/>
              <a:t>, when taxes on interest and dividends are high, people tend to save less than when taxes on this source of income are low. T/f, taxes also have an impact on the amount of money available to producers to invest in their businesses.</a:t>
            </a:r>
          </a:p>
          <a:p>
            <a:r>
              <a:rPr lang="en-US" dirty="0" smtClean="0"/>
              <a:t>Impact 3 – </a:t>
            </a:r>
            <a:r>
              <a:rPr lang="en-US" b="1" dirty="0" smtClean="0"/>
              <a:t>Economic Behavior</a:t>
            </a:r>
            <a:r>
              <a:rPr lang="en-US" dirty="0" smtClean="0"/>
              <a:t>, A </a:t>
            </a:r>
            <a:r>
              <a:rPr lang="en-US" b="1" dirty="0"/>
              <a:t>t</a:t>
            </a:r>
            <a:r>
              <a:rPr lang="en-US" b="1" dirty="0" smtClean="0"/>
              <a:t>ax incentive</a:t>
            </a:r>
            <a:r>
              <a:rPr lang="en-US" dirty="0" smtClean="0"/>
              <a:t> is the use of taxes to encourage or discourage certain economic behaviors.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170" name="Picture 2" descr="http://www.allinalldetails.com/wp-content/uploads/2015/09/wpid-tax-incentiv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1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Revenue –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Governments provide certain public goods that generally are not provided by the market, like highways, education, law enforcement, and the court system.</a:t>
            </a:r>
          </a:p>
          <a:p>
            <a:r>
              <a:rPr lang="en-US" dirty="0" smtClean="0"/>
              <a:t>The most important source of money to pay for these things is taxes.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tax</a:t>
            </a:r>
            <a:r>
              <a:rPr lang="en-US" dirty="0" smtClean="0"/>
              <a:t> is a mandatory payment to a local, state, or national government.</a:t>
            </a:r>
          </a:p>
          <a:p>
            <a:r>
              <a:rPr lang="en-US" b="1" dirty="0" smtClean="0"/>
              <a:t>Revenue</a:t>
            </a:r>
            <a:r>
              <a:rPr lang="en-US" dirty="0" smtClean="0"/>
              <a:t> is government income from taxes and nontax sources.</a:t>
            </a:r>
          </a:p>
          <a:p>
            <a:r>
              <a:rPr lang="en-US" b="1" dirty="0" smtClean="0"/>
              <a:t>Nontax</a:t>
            </a:r>
            <a:r>
              <a:rPr lang="en-US" dirty="0" smtClean="0"/>
              <a:t> sources include borrowing and lotteries.</a:t>
            </a:r>
          </a:p>
          <a:p>
            <a:r>
              <a:rPr lang="en-US" dirty="0" smtClean="0"/>
              <a:t>The rights of government to tax are set down in the U.S. Constitution and state constitutions.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http://dreasjewelry.com/wp-content/uploads/2015/04/Taxes_mone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76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5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Taxation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Benefits-Received Principle </a:t>
            </a:r>
            <a:r>
              <a:rPr lang="en-US" dirty="0" smtClean="0"/>
              <a:t>holds that people who benefit directly from public goods should pay for them in proportion to the amount of benefits received.</a:t>
            </a:r>
          </a:p>
          <a:p>
            <a:r>
              <a:rPr lang="en-US" b="1" dirty="0" smtClean="0"/>
              <a:t>The Ability-to-Pay Principle </a:t>
            </a:r>
            <a:r>
              <a:rPr lang="en-US" dirty="0" smtClean="0"/>
              <a:t>holds that people should be taxed on their ability to pay, no matter the level of benefits they receive.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0" name="Picture 2" descr="http://www.quotehd.com/imagequotes/authors1/tmb/franklin-d-roosevelt-president-here-is-my-principle-taxes-shall-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4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Equity</a:t>
            </a:r>
            <a:r>
              <a:rPr lang="en-US" dirty="0" smtClean="0"/>
              <a:t>, or fairness, of a tax is established by how uniformly the tax is applied. This requires that people in similar situations pay a similar amount of taxes.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Simplicity</a:t>
            </a:r>
            <a:r>
              <a:rPr lang="en-US" dirty="0" smtClean="0"/>
              <a:t>, is determined by how easy it is for the taxpayer to understand and how easy it is for the government to collect.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Efficiency</a:t>
            </a:r>
            <a:r>
              <a:rPr lang="en-US" dirty="0" smtClean="0"/>
              <a:t> of a tax can be judged by how well the tax achieves the goal of raising revenue for the government </a:t>
            </a:r>
            <a:r>
              <a:rPr lang="en-US" dirty="0"/>
              <a:t>w</a:t>
            </a:r>
            <a:r>
              <a:rPr lang="en-US" dirty="0" smtClean="0"/>
              <a:t>ith the least cost in terms of administration.</a:t>
            </a:r>
          </a:p>
          <a:p>
            <a:r>
              <a:rPr lang="en-US" dirty="0" smtClean="0"/>
              <a:t>However these three criteria are sometimes in conflict, and a given tax may not meet all of the criteria.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074" name="Picture 2" descr="http://images.slideplayer.com/24/7410691/slides/slide_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5529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5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Base –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Government imposes taxes on various forms of income and wealth in order to raise the revenue to provide public goods and various other services.</a:t>
            </a:r>
          </a:p>
          <a:p>
            <a:r>
              <a:rPr lang="en-US" dirty="0" smtClean="0"/>
              <a:t>Each type of wealth subject to taxes is called a </a:t>
            </a:r>
            <a:r>
              <a:rPr lang="en-US" b="1" dirty="0" smtClean="0"/>
              <a:t>tax base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four common tax bases.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098" name="Picture 2" descr="https://upload.wikimedia.org/wikipedia/commons/c/c0/Berryman_political_cartoon_on_income_tax_vs_sales_tax_(3_June_1933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29125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0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Tax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Individual income tax </a:t>
            </a:r>
            <a:r>
              <a:rPr lang="en-US" dirty="0" smtClean="0"/>
              <a:t>is a tax based on an individual’s income from all sources: wages, interest, dividends, and tips.</a:t>
            </a:r>
          </a:p>
          <a:p>
            <a:r>
              <a:rPr lang="en-US" b="1" dirty="0" smtClean="0"/>
              <a:t>Corporate income tax </a:t>
            </a:r>
            <a:r>
              <a:rPr lang="en-US" dirty="0" smtClean="0"/>
              <a:t>is a tax on a corporation’s profits.</a:t>
            </a:r>
          </a:p>
          <a:p>
            <a:r>
              <a:rPr lang="en-US" b="1" dirty="0" smtClean="0"/>
              <a:t>Sales tax </a:t>
            </a:r>
            <a:r>
              <a:rPr lang="en-US" dirty="0" smtClean="0"/>
              <a:t>is a tax on the value of designated goods or services. It is usually a percentage of the posted price of the good and is included in the final price.</a:t>
            </a:r>
          </a:p>
          <a:p>
            <a:r>
              <a:rPr lang="en-US" b="1" dirty="0" smtClean="0"/>
              <a:t>Property tax </a:t>
            </a:r>
            <a:r>
              <a:rPr lang="en-US" dirty="0" smtClean="0"/>
              <a:t>is a tax based on the value of an individual’s or business’s assets, generally real estate.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http://static.wixstatic.com/media/2dfd37_79be056999dc4aeda0d944b13936ece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572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6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Structures – Proportional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proportional tax </a:t>
            </a:r>
            <a:r>
              <a:rPr lang="en-US" dirty="0" smtClean="0"/>
              <a:t>takes the same percentage of income from all taxpayers, regardless of income level.</a:t>
            </a:r>
          </a:p>
          <a:p>
            <a:r>
              <a:rPr lang="en-US" dirty="0" smtClean="0"/>
              <a:t>A proportional tax is sometimes called a </a:t>
            </a:r>
            <a:r>
              <a:rPr lang="en-US" b="1" dirty="0" smtClean="0"/>
              <a:t>flat tax</a:t>
            </a:r>
            <a:r>
              <a:rPr lang="en-US" dirty="0" smtClean="0"/>
              <a:t>, because the rate of tax is the same for all taxpayers.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0" name="Picture 2" descr="http://nhlabornews.com/wp-content/uploads/2013/02/Proportional-Tax-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2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Structures – Progressive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progressive tax </a:t>
            </a:r>
            <a:r>
              <a:rPr lang="en-US" dirty="0" smtClean="0"/>
              <a:t>is based on income level. </a:t>
            </a:r>
          </a:p>
          <a:p>
            <a:r>
              <a:rPr lang="en-US" dirty="0" smtClean="0"/>
              <a:t>It takes a larger percentage of income from high-income earners and a smaller percentage of income from low-income earners.</a:t>
            </a:r>
          </a:p>
          <a:p>
            <a:r>
              <a:rPr lang="en-US" dirty="0" smtClean="0"/>
              <a:t>Under this system a high-income person not only pays more in the amount of taxes but also pays higher percentage of income in taxes. (see figure 14.1 on pg.413)</a:t>
            </a:r>
          </a:p>
          <a:p>
            <a:r>
              <a:rPr lang="en-US" dirty="0" smtClean="0"/>
              <a:t>In the U.S., the federal income tax is a progressive tax, as well as most state income taxes. (we will learn more about this is Chapter 14 section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074" name="Picture 2" descr="http://thirdandstate.org/sites/default/files/progressivetaxsam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55295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7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Structures – Regressive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regressive tax </a:t>
            </a:r>
            <a:r>
              <a:rPr lang="en-US" dirty="0" smtClean="0"/>
              <a:t>hits low-income earners harder than it hits high-income earners.</a:t>
            </a:r>
          </a:p>
          <a:p>
            <a:r>
              <a:rPr lang="en-US" dirty="0" smtClean="0"/>
              <a:t>This is because the proportion of income that goes to taxes falls as income rises.</a:t>
            </a:r>
          </a:p>
          <a:p>
            <a:r>
              <a:rPr lang="en-US" dirty="0" smtClean="0"/>
              <a:t>Sales-tax and property taxes are considered regressive because low-income people send more on taxable goods and housing than high-income folks. (see pg.414)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098" name="Picture 2" descr="https://i.ytimg.com/vi/OsGd6FWnY_0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5" y="1371600"/>
            <a:ext cx="4572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9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828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 14: Government Revenue and Spending Section 1:  How Taxes Work pgs.410-419</vt:lpstr>
      <vt:lpstr>Government Revenue – Key concepts</vt:lpstr>
      <vt:lpstr>Principles of Taxation </vt:lpstr>
      <vt:lpstr>Criteria for Taxation</vt:lpstr>
      <vt:lpstr>Tax Base – Key Concepts</vt:lpstr>
      <vt:lpstr>The Four Tax Bases</vt:lpstr>
      <vt:lpstr>Tax Structures – Proportional Tax</vt:lpstr>
      <vt:lpstr>Tax Structures – Progressive tax</vt:lpstr>
      <vt:lpstr>Tax Structures – Regressive Tax</vt:lpstr>
      <vt:lpstr>Who Pays the Tax?</vt:lpstr>
      <vt:lpstr>Effect of Elasticity on Taxes</vt:lpstr>
      <vt:lpstr>Impact of Taxes on the Economy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Government Revenue and Spending Section 1:  How Taxes Work pgs.410-419</dc:title>
  <dc:creator>Clayton Bishop</dc:creator>
  <cp:lastModifiedBy>Clayton Bishop</cp:lastModifiedBy>
  <cp:revision>22</cp:revision>
  <dcterms:created xsi:type="dcterms:W3CDTF">2016-03-08T17:36:58Z</dcterms:created>
  <dcterms:modified xsi:type="dcterms:W3CDTF">2016-03-22T20:48:10Z</dcterms:modified>
</cp:coreProperties>
</file>