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68" r:id="rId2"/>
    <p:sldMasterId id="2147483671" r:id="rId3"/>
  </p:sldMasterIdLst>
  <p:sldIdLst>
    <p:sldId id="258" r:id="rId4"/>
    <p:sldId id="259" r:id="rId5"/>
    <p:sldId id="274" r:id="rId6"/>
    <p:sldId id="268" r:id="rId7"/>
    <p:sldId id="272" r:id="rId8"/>
    <p:sldId id="306" r:id="rId9"/>
    <p:sldId id="307" r:id="rId10"/>
    <p:sldId id="278" r:id="rId11"/>
    <p:sldId id="282" r:id="rId12"/>
    <p:sldId id="286" r:id="rId13"/>
    <p:sldId id="287" r:id="rId14"/>
    <p:sldId id="308" r:id="rId15"/>
    <p:sldId id="288" r:id="rId16"/>
    <p:sldId id="292" r:id="rId17"/>
    <p:sldId id="293" r:id="rId18"/>
    <p:sldId id="291" r:id="rId19"/>
    <p:sldId id="289" r:id="rId20"/>
    <p:sldId id="294" r:id="rId21"/>
    <p:sldId id="300" r:id="rId22"/>
    <p:sldId id="301" r:id="rId23"/>
    <p:sldId id="295" r:id="rId24"/>
    <p:sldId id="309" r:id="rId25"/>
    <p:sldId id="302" r:id="rId26"/>
    <p:sldId id="297" r:id="rId27"/>
    <p:sldId id="303" r:id="rId28"/>
    <p:sldId id="298" r:id="rId29"/>
    <p:sldId id="310" r:id="rId30"/>
    <p:sldId id="311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A50021"/>
    <a:srgbClr val="CC0000"/>
    <a:srgbClr val="FF0000"/>
    <a:srgbClr val="008000"/>
    <a:srgbClr val="CB6E19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3" autoAdjust="0"/>
    <p:restoredTop sz="94586" autoAdjust="0"/>
  </p:normalViewPr>
  <p:slideViewPr>
    <p:cSldViewPr snapToGrid="0">
      <p:cViewPr>
        <p:scale>
          <a:sx n="100" d="100"/>
          <a:sy n="100" d="100"/>
        </p:scale>
        <p:origin x="-780" y="504"/>
      </p:cViewPr>
      <p:guideLst>
        <p:guide orient="horz" pos="2160"/>
        <p:guide orient="horz" pos="2073"/>
        <p:guide orient="horz" pos="2840"/>
        <p:guide orient="horz" pos="1545"/>
        <p:guide orient="horz" pos="1879"/>
        <p:guide orient="horz" pos="2225"/>
        <p:guide pos="48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03525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687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28675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87938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2729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179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60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82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86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67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" Target="../slides/slide28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slide" Target="../slides/slid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heme" Target="../theme/theme2.xml"/><Relationship Id="rId7" Type="http://schemas.openxmlformats.org/officeDocument/2006/relationships/slide" Target="../slides/slide28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slide" Target="../slides/slide1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Relationship Id="rId6" Type="http://schemas.openxmlformats.org/officeDocument/2006/relationships/slide" Target="../slides/slide1.xml"/><Relationship Id="rId5" Type="http://schemas.openxmlformats.org/officeDocument/2006/relationships/image" Target="../media/image3.png"/><Relationship Id="rId4" Type="http://schemas.openxmlformats.org/officeDocument/2006/relationships/slide" Target="../slides/slide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1027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ubtitle 2"/>
          <p:cNvSpPr txBox="1">
            <a:spLocks/>
          </p:cNvSpPr>
          <p:nvPr userDrawn="1"/>
        </p:nvSpPr>
        <p:spPr>
          <a:xfrm>
            <a:off x="7905750" y="6175375"/>
            <a:ext cx="990600" cy="2365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Next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1029" name="Group 24"/>
          <p:cNvGrpSpPr>
            <a:grpSpLocks/>
          </p:cNvGrpSpPr>
          <p:nvPr userDrawn="1"/>
        </p:nvGrpSpPr>
        <p:grpSpPr bwMode="auto">
          <a:xfrm>
            <a:off x="8266113" y="5903913"/>
            <a:ext cx="277812" cy="279400"/>
            <a:chOff x="1613364" y="5402832"/>
            <a:chExt cx="362066" cy="362066"/>
          </a:xfrm>
        </p:grpSpPr>
        <p:sp>
          <p:nvSpPr>
            <p:cNvPr id="26" name="Oval 25"/>
            <p:cNvSpPr/>
            <p:nvPr userDrawn="1"/>
          </p:nvSpPr>
          <p:spPr>
            <a:xfrm>
              <a:off x="1613364" y="5402832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27" name="Isosceles Triangle 26">
              <a:hlinkClick r:id="" action="ppaction://hlinkshowjump?jump=nextslide"/>
            </p:cNvPr>
            <p:cNvSpPr/>
            <p:nvPr userDrawn="1"/>
          </p:nvSpPr>
          <p:spPr>
            <a:xfrm rot="5400000">
              <a:off x="1740005" y="5507313"/>
              <a:ext cx="152232" cy="153102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031" name="Group 14"/>
          <p:cNvGrpSpPr>
            <a:grpSpLocks/>
          </p:cNvGrpSpPr>
          <p:nvPr userDrawn="1"/>
        </p:nvGrpSpPr>
        <p:grpSpPr bwMode="auto">
          <a:xfrm>
            <a:off x="8350250" y="171450"/>
            <a:ext cx="361950" cy="361950"/>
            <a:chOff x="8343784" y="171334"/>
            <a:chExt cx="362066" cy="362066"/>
          </a:xfrm>
        </p:grpSpPr>
        <p:sp>
          <p:nvSpPr>
            <p:cNvPr id="22" name="Oval 21"/>
            <p:cNvSpPr/>
            <p:nvPr userDrawn="1"/>
          </p:nvSpPr>
          <p:spPr>
            <a:xfrm>
              <a:off x="8343784" y="171334"/>
              <a:ext cx="362066" cy="36206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pic>
          <p:nvPicPr>
            <p:cNvPr id="1039" name="Picture 22" descr="C:\Users\suraj.prakash\Desktop\ppt\Untitled-6.png">
              <a:hlinkClick r:id="" action="ppaction://hlinkshowjump?jump=endshow"/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3230" y="250780"/>
              <a:ext cx="203175" cy="20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Oval 19"/>
          <p:cNvSpPr/>
          <p:nvPr userDrawn="1"/>
        </p:nvSpPr>
        <p:spPr bwMode="auto"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 userDrawn="1"/>
        </p:nvSpPr>
        <p:spPr bwMode="auto"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15</a:t>
            </a:r>
          </a:p>
        </p:txBody>
      </p:sp>
      <p:sp>
        <p:nvSpPr>
          <p:cNvPr id="33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36" name="Picture 18" descr="C:\Users\suraj.prakash\Desktop\ppt\Untitled-1.png">
            <a:hlinkClick r:id="rId10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20" descr="C:\Users\suraj.prakash\Desktop\ppt\Untitled-3.png">
            <a:hlinkClick r:id="rId12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691" r:id="rId5"/>
    <p:sldLayoutId id="2147483692" r:id="rId6"/>
    <p:sldLayoutId id="2147483693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2051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502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056" name="Group 40"/>
          <p:cNvGrpSpPr>
            <a:grpSpLocks/>
          </p:cNvGrpSpPr>
          <p:nvPr userDrawn="1"/>
        </p:nvGrpSpPr>
        <p:grpSpPr bwMode="auto">
          <a:xfrm>
            <a:off x="7905750" y="5903913"/>
            <a:ext cx="990600" cy="508000"/>
            <a:chOff x="7912398" y="5893701"/>
            <a:chExt cx="990600" cy="507099"/>
          </a:xfrm>
        </p:grpSpPr>
        <p:sp>
          <p:nvSpPr>
            <p:cNvPr id="42" name="Subtitle 2"/>
            <p:cNvSpPr txBox="1">
              <a:spLocks/>
            </p:cNvSpPr>
            <p:nvPr userDrawn="1"/>
          </p:nvSpPr>
          <p:spPr>
            <a:xfrm>
              <a:off x="7912398" y="6166267"/>
              <a:ext cx="990600" cy="234533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itchFamily="34" charset="0"/>
                <a:buNone/>
                <a:defRPr/>
              </a:pP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Verdana" pitchFamily="34" charset="0"/>
                  <a:cs typeface="Verdana" pitchFamily="34" charset="0"/>
                </a:rPr>
                <a:t>Next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2067" name="Group 42"/>
            <p:cNvGrpSpPr>
              <a:grpSpLocks/>
            </p:cNvGrpSpPr>
            <p:nvPr userDrawn="1"/>
          </p:nvGrpSpPr>
          <p:grpSpPr bwMode="auto">
            <a:xfrm>
              <a:off x="8272132" y="5893701"/>
              <a:ext cx="278499" cy="278499"/>
              <a:chOff x="1613364" y="5402832"/>
              <a:chExt cx="362066" cy="362066"/>
            </a:xfrm>
          </p:grpSpPr>
          <p:sp>
            <p:nvSpPr>
              <p:cNvPr id="44" name="Oval 43"/>
              <p:cNvSpPr/>
              <p:nvPr userDrawn="1"/>
            </p:nvSpPr>
            <p:spPr>
              <a:xfrm>
                <a:off x="1614182" y="5402832"/>
                <a:ext cx="361173" cy="362593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Isosceles Triangle 44">
                <a:hlinkClick r:id="" action="ppaction://hlinkshowjump?jump=nextslide"/>
              </p:cNvPr>
              <p:cNvSpPr/>
              <p:nvPr userDrawn="1"/>
            </p:nvSpPr>
            <p:spPr>
              <a:xfrm rot="5400000">
                <a:off x="1740211" y="5507765"/>
                <a:ext cx="152454" cy="152725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6" name="Subtitle 2"/>
          <p:cNvSpPr txBox="1">
            <a:spLocks/>
          </p:cNvSpPr>
          <p:nvPr/>
        </p:nvSpPr>
        <p:spPr>
          <a:xfrm>
            <a:off x="304800" y="6184900"/>
            <a:ext cx="990600" cy="236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2058" name="Group 49"/>
          <p:cNvGrpSpPr>
            <a:grpSpLocks/>
          </p:cNvGrpSpPr>
          <p:nvPr/>
        </p:nvGrpSpPr>
        <p:grpSpPr bwMode="auto">
          <a:xfrm>
            <a:off x="650875" y="5903913"/>
            <a:ext cx="284163" cy="284162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468" y="4877149"/>
              <a:ext cx="151703" cy="151703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2059" name="Picture 49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250825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15</a:t>
            </a:r>
          </a:p>
        </p:txBody>
      </p:sp>
      <p:pic>
        <p:nvPicPr>
          <p:cNvPr id="2061" name="Picture 18" descr="C:\Users\suraj.prakash\Desktop\ppt\Untitled-1.png">
            <a:hlinkClick r:id="rId5" action="ppaction://hlinksldjump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20" descr="C:\Users\suraj.prakash\Desktop\ppt\Untitled-3.png">
            <a:hlinkClick r:id="rId7" action="ppaction://hlinksldjump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3075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502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04800" y="6184900"/>
            <a:ext cx="990600" cy="236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3081" name="Group 49"/>
          <p:cNvGrpSpPr>
            <a:grpSpLocks/>
          </p:cNvGrpSpPr>
          <p:nvPr/>
        </p:nvGrpSpPr>
        <p:grpSpPr bwMode="auto">
          <a:xfrm>
            <a:off x="650875" y="5903913"/>
            <a:ext cx="284163" cy="284162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468" y="4877149"/>
              <a:ext cx="151703" cy="151703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3082" name="Picture 36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250825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15</a:t>
            </a:r>
          </a:p>
        </p:txBody>
      </p:sp>
      <p:pic>
        <p:nvPicPr>
          <p:cNvPr id="3084" name="Picture 20" descr="C:\Users\suraj.prakash\Desktop\ppt\Untitled-3.png">
            <a:hlinkClick r:id="rId4" action="ppaction://hlinksldjump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8" descr="C:\Users\suraj.prakash\Desktop\ppt\Untitled-1.png">
            <a:hlinkClick r:id="rId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8.xml"/><Relationship Id="rId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5"/>
          <p:cNvSpPr txBox="1">
            <a:spLocks noChangeArrowheads="1"/>
          </p:cNvSpPr>
          <p:nvPr/>
        </p:nvSpPr>
        <p:spPr bwMode="auto">
          <a:xfrm>
            <a:off x="458788" y="1260475"/>
            <a:ext cx="68691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Physical Geography of Russia and the Republics:</a:t>
            </a:r>
          </a:p>
        </p:txBody>
      </p:sp>
      <p:sp>
        <p:nvSpPr>
          <p:cNvPr id="8195" name="Text Box 16"/>
          <p:cNvSpPr txBox="1">
            <a:spLocks noChangeArrowheads="1"/>
          </p:cNvSpPr>
          <p:nvPr/>
        </p:nvSpPr>
        <p:spPr bwMode="auto">
          <a:xfrm>
            <a:off x="660400" y="2228850"/>
            <a:ext cx="74533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500" dirty="0">
                <a:latin typeface="Calibri" pitchFamily="34" charset="0"/>
                <a:ea typeface="Verdana" pitchFamily="34" charset="0"/>
                <a:cs typeface="Verdana" pitchFamily="34" charset="0"/>
              </a:rPr>
              <a:t>From the frozen Arctic tundra of Siberia to the deserts of Kazakhstan, size and climate help define Russia and its former republics. </a:t>
            </a: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457200" y="1736725"/>
            <a:ext cx="20256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800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A Land of Extremes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Rivers and Lakes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2775" y="2320925"/>
            <a:ext cx="78168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Drainage Basins and Rivers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120775" y="2684463"/>
            <a:ext cx="7032625" cy="207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Main drainage basins (areas drained by major river, tributaries)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		− Arctic and Pacific oceans; Caspian, Baltic, Black, and Aral seas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Arctic basin is largest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		− Ob, Yenisey, and Lena rivers drain over 3 million square miles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Volga River, longest in Europe, drains Caspian Sea basin</a:t>
            </a:r>
          </a:p>
          <a:p>
            <a:pPr marL="911225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− flows 2,300 miles south from Moscow</a:t>
            </a:r>
          </a:p>
          <a:p>
            <a:pPr marL="911225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− carries 60% of Russia’s river traffic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1</a:t>
            </a:r>
            <a:endParaRPr lang="en-US" altLang="en-US" dirty="0"/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612775" y="4001802"/>
            <a:ext cx="792162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Lake Baikal  </a:t>
            </a:r>
          </a:p>
          <a:p>
            <a:pPr marL="466725" indent="2159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355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Deepest in world: a mile from surface to bottom at deepest point</a:t>
            </a:r>
          </a:p>
          <a:p>
            <a:pPr marL="1544638" eaLnBrk="1" hangingPunct="1">
              <a:lnSpc>
                <a:spcPct val="80000"/>
              </a:lnSpc>
              <a:spcBef>
                <a:spcPct val="50000"/>
              </a:spcBef>
              <a:tabLst>
                <a:tab pos="519113" algn="l"/>
                <a:tab pos="1487488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400 miles long, holds 20% of world’s fresh water</a:t>
            </a:r>
          </a:p>
          <a:p>
            <a:pPr marL="1544638" eaLnBrk="1" hangingPunct="1">
              <a:lnSpc>
                <a:spcPct val="80000"/>
              </a:lnSpc>
              <a:spcBef>
                <a:spcPct val="50000"/>
              </a:spcBef>
              <a:tabLst>
                <a:tab pos="519113" algn="l"/>
                <a:tab pos="1487488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− very clean lake, home to 1,200 unique plant, animal species </a:t>
            </a:r>
          </a:p>
        </p:txBody>
      </p:sp>
      <p:sp>
        <p:nvSpPr>
          <p:cNvPr id="18436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Rivers and Lakes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12775" y="2325688"/>
            <a:ext cx="7137400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Lakes </a:t>
            </a:r>
          </a:p>
          <a:p>
            <a:pPr marL="682625" indent="-21907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519113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Caspian Sea is 750-mile-long (north to south) saltwater lake</a:t>
            </a:r>
          </a:p>
          <a:p>
            <a:pPr marL="682625" indent="-219075" defTabSz="627063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519113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   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largest inland sea in world </a:t>
            </a:r>
          </a:p>
          <a:p>
            <a:pPr marL="682625" indent="-219075" defTabSz="62706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519113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Aral Sea, east of Caspian, is also saltwater</a:t>
            </a:r>
          </a:p>
          <a:p>
            <a:pPr marL="463550" indent="0" defTabSz="627063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519113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   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has lost 80% of water volume since 1960 due to irrigation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Regional Resources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12775" y="2320925"/>
            <a:ext cx="78168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Abundant Resources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27125" y="2686050"/>
            <a:ext cx="70262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Huge reserves of coal, iron ore, other metals </a:t>
            </a:r>
          </a:p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Region also a leading producer of oil and natural gas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234950" algn="l"/>
                <a:tab pos="457200" algn="l"/>
                <a:tab pos="10890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		− petroleum deposits around Caspian Sea among world’s largest </a:t>
            </a:r>
          </a:p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Forests have 1/5 of world’s timber </a:t>
            </a:r>
          </a:p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Large producer of hydroelectric power due to rivers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1</a:t>
            </a:r>
            <a:endParaRPr lang="en-US" alt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Regional Resources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612775" y="2325688"/>
            <a:ext cx="7137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Resource Management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22300" y="2681288"/>
            <a:ext cx="7446963" cy="207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82625" indent="-179388"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Hard to get at, move resources due to climates, terrain, distances</a:t>
            </a:r>
          </a:p>
          <a:p>
            <a:pPr defTabSz="1778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 		    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many resources are in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Siberia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—frigid, arctic, Russian area of Asia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Mining, oil and gas production cause grave environmental damage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Hydroelectric plants damage animal and plant habitats through:</a:t>
            </a:r>
          </a:p>
          <a:p>
            <a:pPr defTabSz="20955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		  		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damming </a:t>
            </a:r>
          </a:p>
          <a:p>
            <a:pPr defTabSz="20955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		  		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discharge of unusually hot water (thermal pollution)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Leaders must balance economic needs, environmental responsibilities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Climate and Vegetation</a:t>
            </a:r>
          </a:p>
        </p:txBody>
      </p:sp>
      <p:sp>
        <p:nvSpPr>
          <p:cNvPr id="21507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1065213" y="1698625"/>
            <a:ext cx="62976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Much of Russia and the Republics lie in subarctic and tundra climate zones.</a:t>
            </a:r>
            <a:r>
              <a:rPr lang="en-US" altLang="en-US" dirty="0">
                <a:cs typeface="Times New Roman" pitchFamily="18" charset="0"/>
              </a:rPr>
              <a:t> </a:t>
            </a: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1062038" y="2503488"/>
            <a:ext cx="696118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In the region’s southern areas, semiarid and desert climates feature warmer winters and hot summers.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9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2</a:t>
            </a:r>
            <a:endParaRPr lang="en-US" altLang="en-US" dirty="0"/>
          </a:p>
        </p:txBody>
      </p:sp>
      <p:sp>
        <p:nvSpPr>
          <p:cNvPr id="22531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Major Climate Regions</a:t>
            </a: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457200" y="1736725"/>
            <a:ext cx="22923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800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A Climate of Extremes</a:t>
            </a:r>
          </a:p>
        </p:txBody>
      </p:sp>
      <p:sp>
        <p:nvSpPr>
          <p:cNvPr id="22534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Climate and Vegetation</a:t>
            </a:r>
          </a:p>
        </p:txBody>
      </p:sp>
      <p:sp>
        <p:nvSpPr>
          <p:cNvPr id="22535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127125" y="2682875"/>
            <a:ext cx="7218363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Humid continental and subarctic climates dominate region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Continentality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—effect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the region’s enormous size has on its climates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Distance from sea decreases precipitation</a:t>
            </a:r>
          </a:p>
          <a:p>
            <a:pPr defTabSz="10922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	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moisture from Atlantic Ocean is lost further inland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Distance from sea also creates extreme temperatures</a:t>
            </a:r>
          </a:p>
          <a:p>
            <a:pPr marL="1092200" indent="-1092200" eaLnBrk="1" hangingPunct="1">
              <a:lnSpc>
                <a:spcPct val="80000"/>
              </a:lnSpc>
              <a:spcBef>
                <a:spcPct val="50000"/>
              </a:spcBef>
              <a:tabLst>
                <a:tab pos="109220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− average Siberian temperatures are usually below 50 degrees F</a:t>
            </a:r>
          </a:p>
          <a:p>
            <a:pPr marL="1092200" indent="-1092200" eaLnBrk="1" hangingPunct="1">
              <a:lnSpc>
                <a:spcPct val="80000"/>
              </a:lnSpc>
              <a:spcBef>
                <a:spcPct val="50000"/>
              </a:spcBef>
              <a:tabLst>
                <a:tab pos="109220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− Siberian temperatures can drop below –90 degrees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Major Climate Regions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A Climate of Extremes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120775" y="2681288"/>
            <a:ext cx="70897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Cold weather has impact on daily life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74625" algn="l"/>
                <a:tab pos="457200" algn="l"/>
                <a:tab pos="10890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	    	− Siberians use frozen lakes and rivers as roads for part of year </a:t>
            </a:r>
          </a:p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Region has layer of permafrost that can reach depths of 1,500 feet </a:t>
            </a:r>
          </a:p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Warmer, semiarid and desert climates in Central Asia</a:t>
            </a:r>
          </a:p>
          <a:p>
            <a:pPr marL="1089025" indent="-1089025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− southeast mountain wall blocks moist Indian, Pacific ocean air </a:t>
            </a:r>
          </a:p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Moist Mediterranean air creates subtropical climate in Transcaucasia</a:t>
            </a:r>
          </a:p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tabLst>
                <a:tab pos="1746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		    − region’s health resorts were once tourist destinations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Four Major Regions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Vegetation Regions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120775" y="2682875"/>
            <a:ext cx="577056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The 4 major vegetation regions run east to west in wide strips 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663575" y="3168650"/>
            <a:ext cx="7802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Tundra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1127125" y="3533775"/>
            <a:ext cx="57705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Mostly in Arctic climate zone; only specific vegetation can survive 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234950" algn="l"/>
                <a:tab pos="457200" algn="l"/>
                <a:tab pos="10890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		− mosses, lichen, small herbs, low shrubs 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655638" y="4176713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Forest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1120775" y="4537075"/>
            <a:ext cx="5770563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South of tundra: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90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− 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ta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iga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—largest forest on earth, mostly coniferous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90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− sable, fox, ermine, elk, bear, wolves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90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− deciduous trees dominate lower latitudes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2</a:t>
            </a:r>
            <a:endParaRPr lang="en-US" altLang="en-US" dirty="0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655638" y="3736975"/>
            <a:ext cx="5892800" cy="15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Desert </a:t>
            </a:r>
          </a:p>
          <a:p>
            <a:pPr marL="682625" indent="-21907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355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Wide plains in west and central areas of Central Asia </a:t>
            </a:r>
          </a:p>
          <a:p>
            <a:pPr marL="682625" indent="-21907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355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Two main deserts together cover 230,000 square miles</a:t>
            </a:r>
          </a:p>
          <a:p>
            <a:pPr marL="463550" indent="0" defTabSz="1541463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46355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− Kara Kum (Turkmenistan)</a:t>
            </a:r>
          </a:p>
          <a:p>
            <a:pPr marL="463550" indent="0" defTabSz="1541463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46355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− Kyzyl Kum (Uzbekistan) 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Steppe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Vegetation Regions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131888" y="2687638"/>
            <a:ext cx="6719887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Temperate grassland from southern Ukraine to Altay Mountains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		    − highly fertile chernozem soil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		    − region is major source of grain for Russia and the Republics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Section-3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455613" y="1308100"/>
            <a:ext cx="71707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Human-Environment Interaction 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1071563" y="1809750"/>
            <a:ext cx="73183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The region’s harsh climate has been both an obstacle and an advantage to its inhabitants.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1062038" y="2501900"/>
            <a:ext cx="6297612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Attempts to overcome the region’s geographic limits have sometimes had negative consequences.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5"/>
          <p:cNvSpPr txBox="1">
            <a:spLocks noChangeArrowheads="1"/>
          </p:cNvSpPr>
          <p:nvPr/>
        </p:nvSpPr>
        <p:spPr bwMode="auto">
          <a:xfrm>
            <a:off x="458788" y="1260475"/>
            <a:ext cx="68691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Physical Geography of Russia and the Republics:</a:t>
            </a:r>
          </a:p>
        </p:txBody>
      </p:sp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457200" y="1736725"/>
            <a:ext cx="20256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800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A Land of Extremes</a:t>
            </a:r>
          </a:p>
        </p:txBody>
      </p:sp>
      <p:sp>
        <p:nvSpPr>
          <p:cNvPr id="14" name="Rounded Rectangle 13">
            <a:hlinkClick r:id="rId2" action="ppaction://hlinksldjump"/>
          </p:cNvPr>
          <p:cNvSpPr/>
          <p:nvPr/>
        </p:nvSpPr>
        <p:spPr>
          <a:xfrm>
            <a:off x="814388" y="2701925"/>
            <a:ext cx="990600" cy="269875"/>
          </a:xfrm>
          <a:prstGeom prst="roundRect">
            <a:avLst/>
          </a:prstGeom>
          <a:solidFill>
            <a:srgbClr val="4BA5D2"/>
          </a:solidFill>
          <a:ln w="3175">
            <a:solidFill>
              <a:srgbClr val="D2EBF5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IN" sz="1400" b="1" dirty="0">
                <a:solidFill>
                  <a:prstClr val="white"/>
                </a:solidFill>
              </a:rPr>
              <a:t>SECTION 2</a:t>
            </a:r>
          </a:p>
        </p:txBody>
      </p:sp>
      <p:sp>
        <p:nvSpPr>
          <p:cNvPr id="15" name="Rounded Rectangle 14">
            <a:hlinkClick r:id="rId3" action="ppaction://hlinksldjump"/>
          </p:cNvPr>
          <p:cNvSpPr/>
          <p:nvPr/>
        </p:nvSpPr>
        <p:spPr>
          <a:xfrm>
            <a:off x="801688" y="2247900"/>
            <a:ext cx="990600" cy="269875"/>
          </a:xfrm>
          <a:prstGeom prst="roundRect">
            <a:avLst/>
          </a:prstGeom>
          <a:solidFill>
            <a:srgbClr val="4BA5D2"/>
          </a:solidFill>
          <a:ln w="3175">
            <a:solidFill>
              <a:srgbClr val="D2EBF5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IN" sz="1400" b="1" dirty="0">
                <a:solidFill>
                  <a:prstClr val="white"/>
                </a:solidFill>
              </a:rPr>
              <a:t>SECTION 1</a:t>
            </a: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806450" y="3144838"/>
            <a:ext cx="990600" cy="269875"/>
          </a:xfrm>
          <a:prstGeom prst="roundRect">
            <a:avLst/>
          </a:prstGeom>
          <a:solidFill>
            <a:srgbClr val="4BA5D2"/>
          </a:solidFill>
          <a:ln w="3175">
            <a:solidFill>
              <a:srgbClr val="D2EBF5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IN" sz="1400" b="1" dirty="0">
                <a:solidFill>
                  <a:prstClr val="white"/>
                </a:solidFill>
              </a:rPr>
              <a:t>SECTION 3</a:t>
            </a:r>
          </a:p>
        </p:txBody>
      </p:sp>
      <p:sp>
        <p:nvSpPr>
          <p:cNvPr id="9223" name="Text Box 27"/>
          <p:cNvSpPr txBox="1">
            <a:spLocks noChangeArrowheads="1"/>
          </p:cNvSpPr>
          <p:nvPr/>
        </p:nvSpPr>
        <p:spPr bwMode="auto">
          <a:xfrm>
            <a:off x="1906588" y="2220913"/>
            <a:ext cx="2225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500" dirty="0">
                <a:latin typeface="Calibri" pitchFamily="34" charset="0"/>
                <a:cs typeface="Times" pitchFamily="18" charset="0"/>
              </a:rPr>
              <a:t>Landforms and Resources </a:t>
            </a:r>
          </a:p>
        </p:txBody>
      </p:sp>
      <p:sp>
        <p:nvSpPr>
          <p:cNvPr id="9224" name="Text Box 28"/>
          <p:cNvSpPr txBox="1">
            <a:spLocks noChangeArrowheads="1"/>
          </p:cNvSpPr>
          <p:nvPr/>
        </p:nvSpPr>
        <p:spPr bwMode="auto">
          <a:xfrm>
            <a:off x="1906588" y="2686050"/>
            <a:ext cx="20431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500" dirty="0">
                <a:latin typeface="Calibri" pitchFamily="34" charset="0"/>
                <a:cs typeface="Times" pitchFamily="18" charset="0"/>
              </a:rPr>
              <a:t>Climate and Vegetation </a:t>
            </a:r>
          </a:p>
        </p:txBody>
      </p:sp>
      <p:sp>
        <p:nvSpPr>
          <p:cNvPr id="9225" name="Text Box 92"/>
          <p:cNvSpPr txBox="1">
            <a:spLocks noChangeArrowheads="1"/>
          </p:cNvSpPr>
          <p:nvPr/>
        </p:nvSpPr>
        <p:spPr bwMode="auto">
          <a:xfrm>
            <a:off x="1906588" y="3149600"/>
            <a:ext cx="2754312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500" dirty="0">
                <a:latin typeface="Calibri" pitchFamily="34" charset="0"/>
                <a:cs typeface="Times" pitchFamily="18" charset="0"/>
              </a:rPr>
              <a:t>Human-Environment Interaction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A Disappearing Lake</a:t>
            </a:r>
          </a:p>
        </p:txBody>
      </p:sp>
      <p:sp>
        <p:nvSpPr>
          <p:cNvPr id="27652" name="Text Box 11"/>
          <p:cNvSpPr txBox="1">
            <a:spLocks noChangeArrowheads="1"/>
          </p:cNvSpPr>
          <p:nvPr/>
        </p:nvSpPr>
        <p:spPr bwMode="auto">
          <a:xfrm>
            <a:off x="457200" y="1736725"/>
            <a:ext cx="23653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800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The Shrinking Aral Sea </a:t>
            </a:r>
          </a:p>
        </p:txBody>
      </p:sp>
      <p:sp>
        <p:nvSpPr>
          <p:cNvPr id="27653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55613" y="1308100"/>
            <a:ext cx="71707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Human-Environment Interaction 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127125" y="2679700"/>
            <a:ext cx="702627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Aral Sea gets water from Amu Darya and Syr Darya rivers </a:t>
            </a:r>
          </a:p>
          <a:p>
            <a:pPr marL="174625" indent="-1746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746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In ’50s, rivers are drawn on to irrigate Central Asian cotton fields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90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− flow from rivers becomes a trickle, sea begins to evaporate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The Effects of Agriculture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Shrinking Aral Sea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131888" y="2678113"/>
            <a:ext cx="7145337" cy="207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Pesticides and fertilizers for cotton are picked up by runoff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tabLst>
                <a:tab pos="174625" algn="l"/>
                <a:tab pos="1023938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− 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runoff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—rainfall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not absorbed by soil, runs into streams and rivers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tabLst>
                <a:tab pos="174625" algn="l"/>
                <a:tab pos="1023938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chemicals carried into Aral kill all 24 native species of fish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Retreating sea waters expose fertilizers, pesticides, salt</a:t>
            </a:r>
          </a:p>
          <a:p>
            <a:pPr defTabSz="10922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	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windstorms blow them onto nearby populations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Substances increase diseases: throat cancer, typhoid, hepatitis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Central Asia child mortality rates are among highest in world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Saving the Aral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Shrinking Aral Sea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125538" y="2670175"/>
            <a:ext cx="58928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To maintain present lake level, 9 of 18 million farm acres have to go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10810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	− would cause great hardship for farmers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10810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	− many argue only such drastic measures can save the Aral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Coping in Siberia</a:t>
            </a:r>
          </a:p>
        </p:txBody>
      </p:sp>
      <p:sp>
        <p:nvSpPr>
          <p:cNvPr id="30724" name="Text Box 11"/>
          <p:cNvSpPr txBox="1">
            <a:spLocks noChangeArrowheads="1"/>
          </p:cNvSpPr>
          <p:nvPr/>
        </p:nvSpPr>
        <p:spPr bwMode="auto">
          <a:xfrm>
            <a:off x="457200" y="1736725"/>
            <a:ext cx="20351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800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The Russian Winter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31888" y="2676525"/>
            <a:ext cx="7326312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32 million Siberians live with the earth’s most variable temperatures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1023938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− city of Verkhoyansk can be -90 degrees F in winter, 94 degrees F in summer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1033463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	− most of the time it is cold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Warm weather melts ice, forms pools, swamps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	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become breeding grounds for mosquitoes, blackflies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Buildings on permafrost sink and fall when their heat thaws ground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	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buildings must be set off ground on concrete pillars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War and “General Winter”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Russian Winter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135063" y="2676525"/>
            <a:ext cx="6927850" cy="17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10810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Harsh climate has helped Russia fight off invaders 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10810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In early 1800s, French leader Napoleon Bonaparte conquers Europe 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10810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Bonaparte invades Russia from Poland in 1812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10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arrives in Moscow in September, as winter begins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10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Muscovites burn the city leaving no shelter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10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Napoleon retreats; cold helps doom 90% of his 100,000 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The Trans-Siberian Railroad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Crossing the “Wild East”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35063" y="2671763"/>
            <a:ext cx="5770562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10810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In late 1800s, Siberia is like U.S. “Wild West”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11398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	− travel is dangerous, slow 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10810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Emperor orders 5,700-mile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Trans-Siberian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Railroad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built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1088" algn="l"/>
                <a:tab pos="11398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links Moscow to Pacific port of Vladivostok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5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3</a:t>
            </a:r>
            <a:endParaRPr lang="en-US" altLang="en-US" dirty="0"/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An Enormous Project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Crossing the “Wild East”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127125" y="2668588"/>
            <a:ext cx="5892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10810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From 1891 to 1903, 70,000 workers move 77 million cubic feet of earth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1088" algn="l"/>
                <a:tab pos="11398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− clear 100,000 acres of forest; bridge several major rivers 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665163" y="3421063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Resource Wealth in Siberia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128713" y="3763963"/>
            <a:ext cx="7329487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Railroad helps populate area so resources can yield profit</a:t>
            </a:r>
          </a:p>
          <a:p>
            <a:pPr defTabSz="1081088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		− in first 10 years, 5 million people use railway to settle Siberia </a:t>
            </a:r>
          </a:p>
          <a:p>
            <a:pPr defTabSz="1081088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 	− begin mining coal, iron ore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438150" y="3124200"/>
            <a:ext cx="82296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IN" altLang="en-US" b="1" dirty="0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This is the end of the chapter presentation of lecture notes.</a:t>
            </a:r>
          </a:p>
          <a:p>
            <a:pPr algn="ctr"/>
            <a:r>
              <a:rPr lang="en-IN" altLang="en-US" b="1" dirty="0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Click the </a:t>
            </a:r>
            <a:r>
              <a:rPr lang="en-IN" altLang="en-US" b="1" dirty="0">
                <a:solidFill>
                  <a:srgbClr val="E46C0A"/>
                </a:solidFill>
                <a:latin typeface="Calibri" pitchFamily="34" charset="0"/>
                <a:cs typeface="Arial" pitchFamily="34" charset="0"/>
                <a:hlinkClick r:id="" action="ppaction://hlinkshowjump?jump=firstslide"/>
              </a:rPr>
              <a:t>HOME</a:t>
            </a:r>
            <a:r>
              <a:rPr lang="en-IN" altLang="en-US" b="1" dirty="0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or </a:t>
            </a:r>
            <a:r>
              <a:rPr lang="en-IN" altLang="en-US" b="1" dirty="0">
                <a:solidFill>
                  <a:srgbClr val="E46C0A"/>
                </a:solidFill>
                <a:latin typeface="Calibri" pitchFamily="34" charset="0"/>
                <a:cs typeface="Arial" pitchFamily="34" charset="0"/>
                <a:hlinkClick r:id="" action="ppaction://hlinkshowjump?jump=endshow"/>
              </a:rPr>
              <a:t>EXIT</a:t>
            </a:r>
            <a:r>
              <a:rPr lang="en-IN" altLang="en-US" b="1" dirty="0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button.</a:t>
            </a:r>
          </a:p>
          <a:p>
            <a:pPr algn="ctr"/>
            <a:endParaRPr lang="en-IN" altLang="en-US" sz="1100" b="1" dirty="0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en-IN" altLang="en-US" sz="1100" b="1" dirty="0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Print Slide Show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38150" y="2222500"/>
            <a:ext cx="4038600" cy="24257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0000" lvl="1" indent="-2700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On the </a:t>
            </a:r>
            <a:r>
              <a:rPr lang="en-US" sz="1500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File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menu, select </a:t>
            </a:r>
            <a:r>
              <a:rPr lang="en-US" sz="1500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Print </a:t>
            </a:r>
          </a:p>
          <a:p>
            <a:pPr marL="810000" lvl="1" indent="-2700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>
                <a:solidFill>
                  <a:prstClr val="black"/>
                </a:solidFill>
              </a:rPr>
              <a:t>In the pop-up menu, select </a:t>
            </a:r>
            <a:r>
              <a:rPr lang="en-US" sz="1500" dirty="0">
                <a:solidFill>
                  <a:schemeClr val="accent6">
                    <a:lumMod val="75000"/>
                  </a:schemeClr>
                </a:solidFill>
              </a:rPr>
              <a:t>Microsoft </a:t>
            </a:r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</a:rPr>
              <a:t>PowerPoint</a:t>
            </a:r>
            <a:r>
              <a:rPr lang="en-US" sz="1500" dirty="0" smtClean="0">
                <a:solidFill>
                  <a:prstClr val="black"/>
                </a:solidFill>
              </a:rPr>
              <a:t> If </a:t>
            </a:r>
            <a:r>
              <a:rPr lang="en-US" sz="1500" dirty="0">
                <a:solidFill>
                  <a:prstClr val="black"/>
                </a:solidFill>
              </a:rPr>
              <a:t>the dialog box does not include this pop-up, continue to step 4 </a:t>
            </a:r>
          </a:p>
          <a:p>
            <a:pPr marL="810000" lvl="1" indent="-2700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>
                <a:solidFill>
                  <a:prstClr val="black"/>
                </a:solidFill>
              </a:rPr>
              <a:t>In the </a:t>
            </a:r>
            <a:r>
              <a:rPr lang="en-US" sz="1500" dirty="0">
                <a:solidFill>
                  <a:schemeClr val="accent6">
                    <a:lumMod val="75000"/>
                  </a:schemeClr>
                </a:solidFill>
              </a:rPr>
              <a:t>Print what </a:t>
            </a:r>
            <a:r>
              <a:rPr lang="en-US" sz="1500" dirty="0">
                <a:solidFill>
                  <a:prstClr val="black"/>
                </a:solidFill>
              </a:rPr>
              <a:t>box, choose the presentation format you want to print: slides, notes, handouts, or outline</a:t>
            </a:r>
          </a:p>
          <a:p>
            <a:pPr marL="810000" lvl="1" indent="-2700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>
                <a:solidFill>
                  <a:prstClr val="black"/>
                </a:solidFill>
              </a:rPr>
              <a:t>Click the </a:t>
            </a:r>
            <a:r>
              <a:rPr lang="en-US" sz="1500" dirty="0">
                <a:solidFill>
                  <a:schemeClr val="accent6">
                    <a:lumMod val="75000"/>
                  </a:schemeClr>
                </a:solidFill>
              </a:rPr>
              <a:t>Print</a:t>
            </a:r>
            <a:r>
              <a:rPr lang="en-US" sz="1500" dirty="0">
                <a:solidFill>
                  <a:prstClr val="black"/>
                </a:solidFill>
              </a:rPr>
              <a:t> button to print the PowerPoint presentation</a:t>
            </a:r>
            <a:endParaRPr lang="en-US" sz="1500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5" t="21672" r="18507" b="15642"/>
          <a:stretch>
            <a:fillRect/>
          </a:stretch>
        </p:blipFill>
        <p:spPr bwMode="auto">
          <a:xfrm>
            <a:off x="4802188" y="2327275"/>
            <a:ext cx="2987675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Landforms and Resources</a:t>
            </a: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Section-1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65213" y="1811338"/>
            <a:ext cx="72072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Flat plains stretch across the western and central areas of the region.  In the south and east, the terrain is more mountainous.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65213" y="2501900"/>
            <a:ext cx="76215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Many resources in Russia and the Republics are in hard-to-reach regions with brutal climates.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67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Section-1 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A Tremendous Expanse of Territory 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457200" y="1736725"/>
            <a:ext cx="21320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800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Northern Landforms</a:t>
            </a:r>
          </a:p>
        </p:txBody>
      </p:sp>
      <p:sp>
        <p:nvSpPr>
          <p:cNvPr id="11270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Landforms and Resources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120775" y="2684463"/>
            <a:ext cx="5770563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6213" indent="-176213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176213" algn="l"/>
                <a:tab pos="4540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Russia and the Republics cover 1/6 of earth’s land surface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302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− 8 1/2 million square miles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302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three times the land area of U.S.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302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region crosses 11 time zones </a:t>
            </a:r>
          </a:p>
          <a:p>
            <a:pPr marL="176213" indent="-176213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176213" algn="l"/>
                <a:tab pos="45402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Northern 2/3 of region divided into four areas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Northern Landforms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Northern European Plain</a:t>
            </a: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1130300" y="2678113"/>
            <a:ext cx="5722938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Northern European Plain an extensive lowland area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Stretches over 1,000 miles from the western border to the Urals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che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rnozem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—world’s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most fertile soil, abundant in area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75% of region’s 290 million people live on the Plain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		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cities: Moscow, St. Petersburg, Kiev </a:t>
            </a:r>
            <a:r>
              <a:rPr lang="en-US" altLang="en-US" sz="1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Northern Landforms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West Siberian Plain 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1122363" y="2687638"/>
            <a:ext cx="7335837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Ural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Mountains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—separate Northern European, West Siberian Plains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tabLst>
                <a:tab pos="174625" algn="l"/>
                <a:tab pos="109220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− some see them as dividing line between Europe and Asia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tabLst>
                <a:tab pos="174625" algn="l"/>
                <a:tab pos="109220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− some consider Europe and Asia as single continent—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Eurasia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Plain lies between Urals and Yenisey River (west to east)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		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between Arctic Ocean and Atay Mountains (north to south)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Plain tilts northward, so rivers flow to Arctic Ocean </a:t>
            </a:r>
            <a:r>
              <a:rPr lang="en-US" altLang="en-US" sz="1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Northern Landforms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Central Siberian Plateau and Russian Far East 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122363" y="2681288"/>
            <a:ext cx="7335837" cy="207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Uplands and mountains are dominant landforms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Central Siberian Plateau between Yenisey, Lena rivers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          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high plateaus that average 1,000 to 2,000 feet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East of Lena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River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is Russian Far East and system of volcanic ranges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	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Kamchatka Peninsula has 120 volcanoes, 20 still active 	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Sakhalin, Kuril islands at south of peninsula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taken from Japan by USSR after WWII; still claimed by Japan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Southern Landforms </a:t>
            </a: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12775" y="2320925"/>
            <a:ext cx="781685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The Caucasus and Other Mountains </a:t>
            </a:r>
          </a:p>
          <a:p>
            <a:pPr marL="522288" indent="1603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Caucasus Mountains lie between Black and Caspian seas</a:t>
            </a:r>
          </a:p>
          <a:p>
            <a:pPr marL="522288" indent="160338" defTabSz="682625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 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border between Russia,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Transcaucasia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—Armenia, Azerbaijan, Georgia </a:t>
            </a:r>
          </a:p>
          <a:p>
            <a:pPr marL="522288" indent="1603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Central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Asia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region includes “stan” republics</a:t>
            </a:r>
          </a:p>
          <a:p>
            <a:pPr marL="522288" indent="160338" defTabSz="682625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   −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Kazakhstan, Kyrgyzstan, Tajikistan, Turkmenistan, Uzbekistan </a:t>
            </a:r>
          </a:p>
          <a:p>
            <a:pPr marL="522288" indent="1603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Southern border a massive wall of mountains, including the Tian Shan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455613" y="1773238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Southern Landforms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655638" y="2319338"/>
            <a:ext cx="78025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The Turan Plain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1133475" y="2689225"/>
            <a:ext cx="5730875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62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Between Caspian Sea and the mountains, uplands of Central Asia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Very dry, despite Syr Darya and Amu Darya rivers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Two large deserts, Kara Kum and Kyzyl Kum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Mila's Mac:Applications (Mac OS 9):Microsoft Office 98:Templates:Blank Presentation</Template>
  <TotalTime>8253</TotalTime>
  <Words>861</Words>
  <Application>Microsoft Office PowerPoint</Application>
  <PresentationFormat>On-screen Show (4:3)</PresentationFormat>
  <Paragraphs>221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1_Office Theme</vt:lpstr>
      <vt:lpstr>2_With_Nxt and Pre_Button</vt:lpstr>
      <vt:lpstr>3_With_Nxt and Pre_Button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McDougal Littell</dc:creator>
  <cp:lastModifiedBy>Jordan Revill</cp:lastModifiedBy>
  <cp:revision>269</cp:revision>
  <dcterms:created xsi:type="dcterms:W3CDTF">2003-09-25T15:40:31Z</dcterms:created>
  <dcterms:modified xsi:type="dcterms:W3CDTF">2020-04-20T13:21:32Z</dcterms:modified>
</cp:coreProperties>
</file>